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72" r:id="rId15"/>
    <p:sldId id="271" r:id="rId16"/>
    <p:sldId id="269" r:id="rId17"/>
    <p:sldId id="270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41" autoAdjust="0"/>
    <p:restoredTop sz="94660"/>
  </p:normalViewPr>
  <p:slideViewPr>
    <p:cSldViewPr snapToGrid="0">
      <p:cViewPr varScale="1">
        <p:scale>
          <a:sx n="88" d="100"/>
          <a:sy n="88" d="100"/>
        </p:scale>
        <p:origin x="84" y="2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C1F8-EDBD-474C-A211-C392ABB0C931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855E7-3743-4659-B868-466407C4E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84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C1F8-EDBD-474C-A211-C392ABB0C931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855E7-3743-4659-B868-466407C4E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7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C1F8-EDBD-474C-A211-C392ABB0C931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855E7-3743-4659-B868-466407C4E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15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C1F8-EDBD-474C-A211-C392ABB0C931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855E7-3743-4659-B868-466407C4E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75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C1F8-EDBD-474C-A211-C392ABB0C931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855E7-3743-4659-B868-466407C4E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08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C1F8-EDBD-474C-A211-C392ABB0C931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855E7-3743-4659-B868-466407C4E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97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C1F8-EDBD-474C-A211-C392ABB0C931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855E7-3743-4659-B868-466407C4E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C1F8-EDBD-474C-A211-C392ABB0C931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855E7-3743-4659-B868-466407C4E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9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C1F8-EDBD-474C-A211-C392ABB0C931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855E7-3743-4659-B868-466407C4E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94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C1F8-EDBD-474C-A211-C392ABB0C931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855E7-3743-4659-B868-466407C4E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8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C1F8-EDBD-474C-A211-C392ABB0C931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855E7-3743-4659-B868-466407C4E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61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FC1F8-EDBD-474C-A211-C392ABB0C931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855E7-3743-4659-B868-466407C4E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19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uriciogtec/reinforcementHMMM201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854" y="1122363"/>
            <a:ext cx="10606292" cy="2387600"/>
          </a:xfrm>
        </p:spPr>
        <p:txBody>
          <a:bodyPr/>
          <a:lstStyle/>
          <a:p>
            <a:r>
              <a:rPr lang="es-MX" dirty="0" err="1"/>
              <a:t>Reinforcement</a:t>
            </a:r>
            <a:r>
              <a:rPr lang="es-MX" dirty="0"/>
              <a:t> </a:t>
            </a:r>
            <a:r>
              <a:rPr lang="es-MX" dirty="0" err="1"/>
              <a:t>Learning</a:t>
            </a:r>
            <a:r>
              <a:rPr lang="es-MX" dirty="0"/>
              <a:t> &amp; HMM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Instituto Tecnológico Autónomo de México</a:t>
            </a:r>
          </a:p>
          <a:p>
            <a:r>
              <a:rPr lang="es-MX" dirty="0"/>
              <a:t>Primavera 2017</a:t>
            </a:r>
          </a:p>
          <a:p>
            <a:endParaRPr lang="es-MX" dirty="0"/>
          </a:p>
          <a:p>
            <a:r>
              <a:rPr lang="es-MX" dirty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9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7" name="Rectangle 717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176" name="Picture 2" descr="http://johncasasanta.com/wp-content/uploads/2015/04/3-buckets-of-money.jpg"/>
          <p:cNvPicPr>
            <a:picLocks noChangeAspect="1"/>
          </p:cNvPicPr>
          <p:nvPr/>
        </p:nvPicPr>
        <p:blipFill rotWithShape="1">
          <a:blip r:embed="rId2"/>
          <a:srcRect t="20200" b="122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198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99" name="Straight Connector 7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7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I. El problema del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845348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Los elementos de un problema de 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s-MX" dirty="0"/>
              <a:t>Una política de acciones (</a:t>
            </a:r>
            <a:r>
              <a:rPr lang="es-MX" i="1" dirty="0" err="1">
                <a:solidFill>
                  <a:srgbClr val="C00000"/>
                </a:solidFill>
              </a:rPr>
              <a:t>policy</a:t>
            </a:r>
            <a:r>
              <a:rPr lang="es-MX" dirty="0"/>
              <a:t>): reglas de toma de decisión</a:t>
            </a:r>
          </a:p>
          <a:p>
            <a:pPr marL="514350" indent="-514350">
              <a:buAutoNum type="arabicPeriod"/>
            </a:pPr>
            <a:r>
              <a:rPr lang="es-MX" dirty="0"/>
              <a:t>Premio (</a:t>
            </a:r>
            <a:r>
              <a:rPr lang="es-MX" i="1" dirty="0" err="1">
                <a:solidFill>
                  <a:srgbClr val="C00000"/>
                </a:solidFill>
              </a:rPr>
              <a:t>reward</a:t>
            </a:r>
            <a:r>
              <a:rPr lang="es-MX" i="1" dirty="0">
                <a:solidFill>
                  <a:srgbClr val="C00000"/>
                </a:solidFill>
              </a:rPr>
              <a:t> </a:t>
            </a:r>
            <a:r>
              <a:rPr lang="es-MX" i="1" dirty="0" err="1">
                <a:solidFill>
                  <a:srgbClr val="C00000"/>
                </a:solidFill>
              </a:rPr>
              <a:t>signal</a:t>
            </a:r>
            <a:r>
              <a:rPr lang="es-MX" i="1" dirty="0"/>
              <a:t>): </a:t>
            </a:r>
            <a:r>
              <a:rPr lang="es-MX" dirty="0"/>
              <a:t>es el castigo o beneficio, medido numéricamente por tomar UNA decisión</a:t>
            </a:r>
          </a:p>
          <a:p>
            <a:pPr marL="514350" indent="-514350">
              <a:buAutoNum type="arabicPeriod"/>
            </a:pPr>
            <a:r>
              <a:rPr lang="es-MX" dirty="0"/>
              <a:t>Una función de valor (</a:t>
            </a:r>
            <a:r>
              <a:rPr lang="es-MX" i="1" dirty="0" err="1">
                <a:solidFill>
                  <a:srgbClr val="C00000"/>
                </a:solidFill>
              </a:rPr>
              <a:t>value</a:t>
            </a:r>
            <a:r>
              <a:rPr lang="es-MX" i="1" dirty="0">
                <a:solidFill>
                  <a:srgbClr val="C00000"/>
                </a:solidFill>
              </a:rPr>
              <a:t> </a:t>
            </a:r>
            <a:r>
              <a:rPr lang="es-MX" i="1" dirty="0" err="1">
                <a:solidFill>
                  <a:srgbClr val="C00000"/>
                </a:solidFill>
              </a:rPr>
              <a:t>function</a:t>
            </a:r>
            <a:r>
              <a:rPr lang="es-MX" i="1" dirty="0"/>
              <a:t>)</a:t>
            </a:r>
            <a:r>
              <a:rPr lang="es-MX" dirty="0"/>
              <a:t>: es todo el premio acumulado que se puede derivar de tomar una acción</a:t>
            </a:r>
          </a:p>
          <a:p>
            <a:pPr marL="514350" indent="-514350">
              <a:buAutoNum type="arabicPeriod"/>
            </a:pPr>
            <a:r>
              <a:rPr lang="es-MX" dirty="0"/>
              <a:t>[optativo] Un modelo el ambiente (</a:t>
            </a:r>
            <a:r>
              <a:rPr lang="es-MX" i="1" dirty="0" err="1">
                <a:solidFill>
                  <a:srgbClr val="C00000"/>
                </a:solidFill>
              </a:rPr>
              <a:t>environment</a:t>
            </a:r>
            <a:r>
              <a:rPr lang="es-MX" i="1" dirty="0">
                <a:solidFill>
                  <a:srgbClr val="C00000"/>
                </a:solidFill>
              </a:rPr>
              <a:t> </a:t>
            </a:r>
            <a:r>
              <a:rPr lang="es-MX" i="1" dirty="0" err="1">
                <a:solidFill>
                  <a:srgbClr val="C00000"/>
                </a:solidFill>
              </a:rPr>
              <a:t>model</a:t>
            </a:r>
            <a:r>
              <a:rPr lang="es-MX" i="1" dirty="0"/>
              <a:t>)</a:t>
            </a:r>
            <a:r>
              <a:rPr lang="es-MX" dirty="0"/>
              <a:t>: </a:t>
            </a:r>
            <a:r>
              <a:rPr lang="es-MX" dirty="0" err="1"/>
              <a:t>reprenta</a:t>
            </a:r>
            <a:r>
              <a:rPr lang="es-MX" dirty="0"/>
              <a:t> un cambio en las condiciones de aprendizaje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2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98" name="Picture 6" descr="http://img01.ibnlive.in/ibnlive/uploads/875x584/jpg/2015/05/videogames-29031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6" r="2" b="20321"/>
          <a:stretch/>
        </p:blipFill>
        <p:spPr bwMode="auto"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thekoterie.files.wordpress.com/2015/01/studying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9" r="-2" b="31546"/>
          <a:stretch/>
        </p:blipFill>
        <p:spPr bwMode="auto"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 err="1"/>
              <a:t>Reward</a:t>
            </a:r>
            <a:r>
              <a:rPr lang="es-MX" dirty="0"/>
              <a:t> vs </a:t>
            </a:r>
            <a:r>
              <a:rPr lang="es-MX" dirty="0" err="1"/>
              <a:t>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s-MX" sz="2000">
                <a:solidFill>
                  <a:schemeClr val="bg1"/>
                </a:solidFill>
              </a:rPr>
              <a:t>El </a:t>
            </a:r>
            <a:r>
              <a:rPr lang="es-MX" sz="2000" i="1">
                <a:solidFill>
                  <a:schemeClr val="bg1"/>
                </a:solidFill>
              </a:rPr>
              <a:t>reward</a:t>
            </a:r>
            <a:r>
              <a:rPr lang="es-MX" sz="2000">
                <a:solidFill>
                  <a:schemeClr val="bg1"/>
                </a:solidFill>
              </a:rPr>
              <a:t> o premio, es el beneficio </a:t>
            </a:r>
            <a:r>
              <a:rPr lang="es-MX" sz="2000" b="1">
                <a:solidFill>
                  <a:schemeClr val="bg1"/>
                </a:solidFill>
              </a:rPr>
              <a:t>INMEDIATO</a:t>
            </a:r>
            <a:r>
              <a:rPr lang="es-MX" sz="2000">
                <a:solidFill>
                  <a:schemeClr val="bg1"/>
                </a:solidFill>
              </a:rPr>
              <a:t> de tomar una acción</a:t>
            </a:r>
          </a:p>
          <a:p>
            <a:pPr>
              <a:lnSpc>
                <a:spcPct val="80000"/>
              </a:lnSpc>
            </a:pPr>
            <a:endParaRPr lang="es-MX" sz="200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es-MX" sz="200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r>
              <a:rPr lang="es-MX" sz="2000">
                <a:solidFill>
                  <a:schemeClr val="bg1"/>
                </a:solidFill>
              </a:rPr>
              <a:t>El </a:t>
            </a:r>
            <a:r>
              <a:rPr lang="es-MX" sz="2000" i="1">
                <a:solidFill>
                  <a:schemeClr val="bg1"/>
                </a:solidFill>
              </a:rPr>
              <a:t>value </a:t>
            </a:r>
            <a:r>
              <a:rPr lang="es-MX" sz="2000">
                <a:solidFill>
                  <a:schemeClr val="bg1"/>
                </a:solidFill>
              </a:rPr>
              <a:t>de una acción</a:t>
            </a:r>
            <a:r>
              <a:rPr lang="es-MX" sz="2000" b="1">
                <a:solidFill>
                  <a:schemeClr val="bg1"/>
                </a:solidFill>
              </a:rPr>
              <a:t> </a:t>
            </a:r>
            <a:r>
              <a:rPr lang="es-MX" sz="2000">
                <a:solidFill>
                  <a:schemeClr val="bg1"/>
                </a:solidFill>
              </a:rPr>
              <a:t>incluye el beneficio inmediato </a:t>
            </a:r>
            <a:r>
              <a:rPr lang="es-MX" sz="2000" b="1">
                <a:solidFill>
                  <a:schemeClr val="bg1"/>
                </a:solidFill>
              </a:rPr>
              <a:t>Y</a:t>
            </a:r>
            <a:r>
              <a:rPr lang="es-MX" sz="2000">
                <a:solidFill>
                  <a:schemeClr val="bg1"/>
                </a:solidFill>
              </a:rPr>
              <a:t> todo lo que se pueda acumular en futuro de esa decisión. </a:t>
            </a:r>
          </a:p>
          <a:p>
            <a:pPr marL="0" indent="0">
              <a:lnSpc>
                <a:spcPct val="80000"/>
              </a:lnSpc>
              <a:buNone/>
            </a:pPr>
            <a:endParaRPr lang="es-MX" sz="2000">
              <a:solidFill>
                <a:schemeClr val="bg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es-MX" sz="200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r>
              <a:rPr lang="es-MX" sz="2000">
                <a:solidFill>
                  <a:schemeClr val="bg1"/>
                </a:solidFill>
              </a:rPr>
              <a:t>Por ejemplo, algunas acciones que hoy no son muy divertidas, en el futuro pueden ser de gran valor, </a:t>
            </a:r>
            <a:r>
              <a:rPr lang="es-MX" sz="2000" i="1">
                <a:solidFill>
                  <a:schemeClr val="bg1"/>
                </a:solidFill>
              </a:rPr>
              <a:t>como estudiar para esta clase!</a:t>
            </a:r>
          </a:p>
          <a:p>
            <a:pPr marL="0" indent="0">
              <a:lnSpc>
                <a:spcPct val="80000"/>
              </a:lnSpc>
              <a:buNone/>
            </a:pPr>
            <a:endParaRPr lang="es-MX" sz="2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879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ttp://www.sexenio.com.mx/diario/20130503/2817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29551" y="3007518"/>
            <a:ext cx="4042410" cy="303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image.winudf.com/1157/017c18fe4c9de21f/screen-0=x5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38396" y="306909"/>
            <a:ext cx="3424719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s-MX" sz="2400" dirty="0"/>
              <a:t>Algunas acciones claro no tienen ni </a:t>
            </a:r>
            <a:r>
              <a:rPr lang="es-MX" sz="2400" i="1" dirty="0" err="1"/>
              <a:t>reward</a:t>
            </a:r>
            <a:r>
              <a:rPr lang="es-MX" sz="2400" dirty="0"/>
              <a:t> ni </a:t>
            </a:r>
            <a:r>
              <a:rPr lang="es-MX" sz="2400" i="1" dirty="0" err="1"/>
              <a:t>value</a:t>
            </a:r>
            <a:r>
              <a:rPr lang="es-MX" sz="2400" i="1" dirty="0"/>
              <a:t>…</a:t>
            </a:r>
          </a:p>
          <a:p>
            <a:r>
              <a:rPr lang="es-MX" sz="2400" dirty="0"/>
              <a:t>Pero esta es una clase donde que se inspira del </a:t>
            </a:r>
            <a:r>
              <a:rPr lang="es-MX" sz="2400" i="1" dirty="0" err="1"/>
              <a:t>rational-decision-making</a:t>
            </a:r>
            <a:r>
              <a:rPr lang="es-MX" sz="2400" i="1" dirty="0"/>
              <a:t>, </a:t>
            </a:r>
            <a:r>
              <a:rPr lang="es-MX" sz="2400" b="1" dirty="0"/>
              <a:t>así que esto no va a pasar!!!!!!!!!!!!!!!!!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7642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http://static6.businessinsider.com/image/55918b77ecad04a3465a0a63/nbc-fires-donald-trump-after-he-calls-mexicans-rapists-and-drug-runne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1" r="2" b="29743"/>
          <a:stretch/>
        </p:blipFill>
        <p:spPr bwMode="auto"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ssets.zocalo.com.mx/uploads/articles/3/14698134111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9" r="-2" b="18766"/>
          <a:stretch/>
        </p:blipFill>
        <p:spPr bwMode="auto"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Modelo del ambiente = </a:t>
            </a:r>
            <a:r>
              <a:rPr lang="es-MX" b="1"/>
              <a:t>PLANEACIÓN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r>
              <a:rPr lang="es-MX" sz="2000">
                <a:solidFill>
                  <a:schemeClr val="bg1"/>
                </a:solidFill>
              </a:rPr>
              <a:t>En algunos problemas, las condiciones son cambiantes. </a:t>
            </a:r>
          </a:p>
          <a:p>
            <a:r>
              <a:rPr lang="es-MX" sz="2000">
                <a:solidFill>
                  <a:schemeClr val="bg1"/>
                </a:solidFill>
              </a:rPr>
              <a:t>Por ejemplo, decidir cuánto ahorrar: depende de si Trump es presidente o no….</a:t>
            </a:r>
          </a:p>
          <a:p>
            <a:r>
              <a:rPr lang="es-MX" sz="2000">
                <a:solidFill>
                  <a:schemeClr val="bg1"/>
                </a:solidFill>
              </a:rPr>
              <a:t>El modelo el ambiente incluye esto: un modelo predictivo de las situaciones que influyen el valor de las decisiones</a:t>
            </a:r>
          </a:p>
          <a:p>
            <a:r>
              <a:rPr lang="es-MX" sz="2000">
                <a:solidFill>
                  <a:schemeClr val="bg1"/>
                </a:solidFill>
              </a:rPr>
              <a:t>O llenar el tanque si va a haber gasolinazo</a:t>
            </a:r>
          </a:p>
          <a:p>
            <a:r>
              <a:rPr lang="es-MX" sz="2000" i="1">
                <a:solidFill>
                  <a:schemeClr val="bg1"/>
                </a:solidFill>
              </a:rPr>
              <a:t>PLANNING</a:t>
            </a:r>
            <a:endParaRPr lang="en-US" sz="2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048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RL vs Otro tipos de aprendizaje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s-MX" dirty="0"/>
                  <a:t>RL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s-MX" dirty="0"/>
                  <a:t> </a:t>
                </a:r>
                <a:r>
                  <a:rPr lang="es-MX" dirty="0" err="1"/>
                  <a:t>Supervised</a:t>
                </a:r>
                <a:r>
                  <a:rPr lang="es-MX" dirty="0"/>
                  <a:t> </a:t>
                </a:r>
                <a:r>
                  <a:rPr lang="es-MX" dirty="0" err="1"/>
                  <a:t>Learning</a:t>
                </a:r>
                <a:endParaRPr lang="es-MX" dirty="0"/>
              </a:p>
              <a:p>
                <a:r>
                  <a:rPr lang="es-MX" dirty="0"/>
                  <a:t>RL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s-MX" dirty="0"/>
                  <a:t> </a:t>
                </a:r>
                <a:r>
                  <a:rPr lang="es-MX" dirty="0" err="1"/>
                  <a:t>Unsepervised</a:t>
                </a:r>
                <a:r>
                  <a:rPr lang="es-MX" dirty="0"/>
                  <a:t> </a:t>
                </a:r>
                <a:r>
                  <a:rPr lang="es-MX" dirty="0" err="1"/>
                  <a:t>Learning</a:t>
                </a:r>
                <a:endParaRPr lang="es-MX" dirty="0"/>
              </a:p>
              <a:p>
                <a:endParaRPr lang="es-MX" dirty="0"/>
              </a:p>
              <a:p>
                <a:r>
                  <a:rPr lang="es-MX" dirty="0"/>
                  <a:t>Es verdaderamente otro tipo de aprendizaje</a:t>
                </a:r>
              </a:p>
              <a:p>
                <a:r>
                  <a:rPr lang="es-MX" dirty="0"/>
                  <a:t>La diferencia es que </a:t>
                </a:r>
                <a:r>
                  <a:rPr lang="es-MX" b="1" dirty="0"/>
                  <a:t>NO</a:t>
                </a:r>
                <a:r>
                  <a:rPr lang="es-MX" dirty="0"/>
                  <a:t> hay una colección de ejemplos del cual aprender</a:t>
                </a:r>
              </a:p>
              <a:p>
                <a:r>
                  <a:rPr lang="es-MX" dirty="0"/>
                  <a:t>Aprendemos de </a:t>
                </a:r>
                <a:r>
                  <a:rPr lang="es-MX" b="1" dirty="0"/>
                  <a:t>evaluar</a:t>
                </a:r>
                <a:r>
                  <a:rPr lang="es-MX" dirty="0"/>
                  <a:t> el resultado de tomar una acción</a:t>
                </a:r>
              </a:p>
              <a:p>
                <a:r>
                  <a:rPr lang="es-MX" dirty="0"/>
                  <a:t>No hay un experto del cual aprender</a:t>
                </a:r>
              </a:p>
              <a:p>
                <a:r>
                  <a:rPr lang="es-MX" dirty="0"/>
                  <a:t>Nosotros no somos el </a:t>
                </a:r>
                <a:r>
                  <a:rPr lang="es-MX" b="1" dirty="0"/>
                  <a:t>experto, </a:t>
                </a:r>
                <a:r>
                  <a:rPr lang="es-MX" dirty="0"/>
                  <a:t>debemos enseñar a aprender</a:t>
                </a:r>
                <a:endParaRPr lang="es-MX" b="1" dirty="0"/>
              </a:p>
              <a:p>
                <a:pPr marL="457200" lvl="1" indent="0">
                  <a:buNone/>
                </a:pPr>
                <a:r>
                  <a:rPr lang="es-MX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9248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1024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https://conversionxl.com/wp-content/uploads/2015/09/multiarmedbandi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45248" y="1675227"/>
            <a:ext cx="5301503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II.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Introducción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métodos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solución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2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multi-armed bandit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4443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 </a:t>
            </a:r>
            <a:r>
              <a:rPr lang="es-MX" i="1" dirty="0" err="1"/>
              <a:t>multi-armed</a:t>
            </a:r>
            <a:r>
              <a:rPr lang="es-MX" i="1" dirty="0"/>
              <a:t> </a:t>
            </a:r>
            <a:r>
              <a:rPr lang="es-MX" i="1" dirty="0" err="1"/>
              <a:t>bandit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El </a:t>
            </a:r>
            <a:r>
              <a:rPr lang="es-MX" i="1" dirty="0" err="1"/>
              <a:t>multi-armed</a:t>
            </a:r>
            <a:r>
              <a:rPr lang="es-MX" i="1" dirty="0"/>
              <a:t> </a:t>
            </a:r>
            <a:r>
              <a:rPr lang="es-MX" dirty="0" err="1"/>
              <a:t>bandit</a:t>
            </a:r>
            <a:r>
              <a:rPr lang="es-MX" dirty="0"/>
              <a:t> o el problema de las </a:t>
            </a:r>
            <a:r>
              <a:rPr lang="es-MX" i="1" dirty="0"/>
              <a:t>k</a:t>
            </a:r>
            <a:r>
              <a:rPr lang="es-MX" dirty="0"/>
              <a:t>-cubetas busca maximizar el ingreso al elegir entre un conjunto de </a:t>
            </a:r>
            <a:r>
              <a:rPr lang="es-MX" i="1" dirty="0"/>
              <a:t>k </a:t>
            </a:r>
            <a:r>
              <a:rPr lang="es-MX" dirty="0"/>
              <a:t>opciones a lo largo </a:t>
            </a:r>
            <a:r>
              <a:rPr lang="es-MX"/>
              <a:t>del tiempo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17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El problema del </a:t>
            </a:r>
            <a:r>
              <a:rPr lang="es-MX" i="1" dirty="0" err="1"/>
              <a:t>multiarmed</a:t>
            </a:r>
            <a:r>
              <a:rPr lang="es-MX" i="1" dirty="0"/>
              <a:t> </a:t>
            </a:r>
            <a:r>
              <a:rPr lang="es-MX" i="1" dirty="0" err="1"/>
              <a:t>bandit</a:t>
            </a:r>
            <a:r>
              <a:rPr lang="es-MX" i="1" dirty="0"/>
              <a:t> </a:t>
            </a:r>
            <a:r>
              <a:rPr lang="es-MX" dirty="0"/>
              <a:t>es interesante porque evidencia el primer reto en el curso: </a:t>
            </a:r>
            <a:r>
              <a:rPr lang="es-MX" b="1" dirty="0"/>
              <a:t>balancear exploración </a:t>
            </a:r>
            <a:r>
              <a:rPr lang="es-MX" b="1"/>
              <a:t>vs explotación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037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MX" dirty="0"/>
                  <a:t>Estrategia 1: Algoritmos</a:t>
                </a:r>
                <a:r>
                  <a:rPr lang="es-MX" i="1" dirty="0"/>
                  <a:t> </a:t>
                </a:r>
                <a:r>
                  <a:rPr lang="es-MX" i="1" dirty="0" err="1"/>
                  <a:t>Greedy</a:t>
                </a:r>
                <a:r>
                  <a:rPr lang="es-MX" i="1" dirty="0"/>
                  <a:t> </a:t>
                </a:r>
                <a:r>
                  <a:rPr lang="es-MX" dirty="0"/>
                  <a:t>y</a:t>
                </a:r>
                <a:r>
                  <a:rPr lang="es-MX" i="1" dirty="0"/>
                  <a:t>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-Greedy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MX" dirty="0"/>
                  <a:t>Un algoritmo </a:t>
                </a:r>
                <a:r>
                  <a:rPr lang="es-MX" b="1" dirty="0" err="1">
                    <a:solidFill>
                      <a:srgbClr val="FF0000"/>
                    </a:solidFill>
                  </a:rPr>
                  <a:t>greedy</a:t>
                </a:r>
                <a:r>
                  <a:rPr lang="es-MX" dirty="0"/>
                  <a:t> o codicioso es aquel en el que siempre se elije la opción que ha promedio el mayor premio.</a:t>
                </a:r>
              </a:p>
              <a:p>
                <a:r>
                  <a:rPr lang="es-MX" dirty="0"/>
                  <a:t>Un algoritmo </a:t>
                </a:r>
                <a14:m>
                  <m:oMath xmlns:m="http://schemas.openxmlformats.org/officeDocument/2006/math">
                    <m:r>
                      <a:rPr lang="es-MX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FF0000"/>
                    </a:solidFill>
                  </a:rPr>
                  <a:t>-greedy</a:t>
                </a:r>
                <a:r>
                  <a:rPr lang="en-GB" dirty="0"/>
                  <a:t> </a:t>
                </a:r>
                <a:r>
                  <a:rPr lang="en-GB" dirty="0" err="1"/>
                  <a:t>escoje</a:t>
                </a:r>
                <a:r>
                  <a:rPr lang="en-GB" dirty="0"/>
                  <a:t> la </a:t>
                </a:r>
                <a:r>
                  <a:rPr lang="en-GB" dirty="0" err="1"/>
                  <a:t>opción</a:t>
                </a:r>
                <a:r>
                  <a:rPr lang="en-GB" dirty="0"/>
                  <a:t> </a:t>
                </a:r>
                <a:r>
                  <a:rPr lang="en-GB" b="1" dirty="0" err="1">
                    <a:solidFill>
                      <a:srgbClr val="FF0000"/>
                    </a:solidFill>
                  </a:rPr>
                  <a:t>codiciosa</a:t>
                </a:r>
                <a:r>
                  <a:rPr lang="en-GB" dirty="0"/>
                  <a:t> </a:t>
                </a:r>
                <a:r>
                  <a:rPr lang="en-GB" dirty="0" err="1"/>
                  <a:t>una</a:t>
                </a:r>
                <a:r>
                  <a:rPr lang="en-GB" dirty="0"/>
                  <a:t> </a:t>
                </a:r>
                <a:r>
                  <a:rPr lang="en-GB" dirty="0" err="1"/>
                  <a:t>proporción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GB" dirty="0"/>
                  <a:t> de las </a:t>
                </a:r>
                <a:r>
                  <a:rPr lang="en-GB" dirty="0" err="1"/>
                  <a:t>veces</a:t>
                </a:r>
                <a:r>
                  <a:rPr lang="en-GB" dirty="0"/>
                  <a:t> y el resto </a:t>
                </a:r>
                <a:r>
                  <a:rPr lang="en-GB" dirty="0" err="1"/>
                  <a:t>escoje</a:t>
                </a:r>
                <a:r>
                  <a:rPr lang="en-GB" dirty="0"/>
                  <a:t> </a:t>
                </a:r>
                <a:r>
                  <a:rPr lang="en-GB" dirty="0" err="1"/>
                  <a:t>aleatoriamente</a:t>
                </a:r>
                <a:r>
                  <a:rPr lang="en-GB" dirty="0"/>
                  <a:t> entre </a:t>
                </a:r>
                <a:r>
                  <a:rPr lang="en-GB" dirty="0" err="1"/>
                  <a:t>todas</a:t>
                </a:r>
                <a:r>
                  <a:rPr lang="en-GB" dirty="0"/>
                  <a:t> las </a:t>
                </a:r>
                <a:r>
                  <a:rPr lang="en-GB" dirty="0" err="1"/>
                  <a:t>opciones</a:t>
                </a:r>
                <a:r>
                  <a:rPr lang="en-GB" dirty="0"/>
                  <a:t>. </a:t>
                </a:r>
              </a:p>
              <a:p>
                <a:pPr lvl="1"/>
                <a:r>
                  <a:rPr lang="en-GB" dirty="0" err="1"/>
                  <a:t>Variantes</a:t>
                </a:r>
                <a:r>
                  <a:rPr lang="en-GB" dirty="0"/>
                  <a:t> de </a:t>
                </a:r>
                <a:r>
                  <a:rPr lang="en-GB" dirty="0" err="1"/>
                  <a:t>este</a:t>
                </a:r>
                <a:r>
                  <a:rPr lang="en-GB" dirty="0"/>
                  <a:t> </a:t>
                </a:r>
                <a:r>
                  <a:rPr lang="en-GB" dirty="0" err="1"/>
                  <a:t>algoritmo</a:t>
                </a:r>
                <a:r>
                  <a:rPr lang="en-GB" dirty="0"/>
                  <a:t> </a:t>
                </a:r>
                <a:r>
                  <a:rPr lang="en-GB" dirty="0" err="1"/>
                  <a:t>cambian</a:t>
                </a:r>
                <a:r>
                  <a:rPr lang="en-GB" dirty="0"/>
                  <a:t> la forma de </a:t>
                </a:r>
                <a:r>
                  <a:rPr lang="en-GB" dirty="0" err="1"/>
                  <a:t>exploración</a:t>
                </a:r>
                <a:r>
                  <a:rPr lang="en-GB" dirty="0"/>
                  <a:t> (e.g., </a:t>
                </a:r>
                <a:r>
                  <a:rPr lang="en-GB" dirty="0" err="1"/>
                  <a:t>en</a:t>
                </a:r>
                <a:r>
                  <a:rPr lang="en-GB" dirty="0"/>
                  <a:t> </a:t>
                </a:r>
                <a:r>
                  <a:rPr lang="en-GB" dirty="0" err="1"/>
                  <a:t>vez</a:t>
                </a:r>
                <a:r>
                  <a:rPr lang="en-GB" dirty="0"/>
                  <a:t> de </a:t>
                </a:r>
                <a:r>
                  <a:rPr lang="en-GB" dirty="0" err="1"/>
                  <a:t>explorar</a:t>
                </a:r>
                <a:r>
                  <a:rPr lang="en-GB" dirty="0"/>
                  <a:t> </a:t>
                </a:r>
                <a:r>
                  <a:rPr lang="en-GB" dirty="0" err="1"/>
                  <a:t>todas</a:t>
                </a:r>
                <a:r>
                  <a:rPr lang="en-GB" dirty="0"/>
                  <a:t> las </a:t>
                </a:r>
                <a:r>
                  <a:rPr lang="en-GB" dirty="0" err="1"/>
                  <a:t>opciones</a:t>
                </a:r>
                <a:r>
                  <a:rPr lang="en-GB" dirty="0"/>
                  <a:t>, </a:t>
                </a:r>
                <a:r>
                  <a:rPr lang="en-GB" dirty="0" err="1"/>
                  <a:t>puede</a:t>
                </a:r>
                <a:r>
                  <a:rPr lang="en-GB" dirty="0"/>
                  <a:t> </a:t>
                </a:r>
                <a:r>
                  <a:rPr lang="en-GB" dirty="0" err="1"/>
                  <a:t>usarse</a:t>
                </a:r>
                <a:r>
                  <a:rPr lang="en-GB" dirty="0"/>
                  <a:t> la </a:t>
                </a:r>
                <a:r>
                  <a:rPr lang="en-GB" dirty="0" err="1"/>
                  <a:t>segunda</a:t>
                </a:r>
                <a:r>
                  <a:rPr lang="en-GB" dirty="0"/>
                  <a:t> major)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820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Contacto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259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Instructor: Mauricio Benjamín García Tec</a:t>
            </a:r>
          </a:p>
          <a:p>
            <a:pPr marL="0" indent="0">
              <a:buNone/>
            </a:pPr>
            <a:endParaRPr lang="es-MX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MX" dirty="0"/>
              <a:t>Correo: </a:t>
            </a:r>
            <a:r>
              <a:rPr lang="es-MX" sz="2400" dirty="0">
                <a:latin typeface="Consolas" panose="020B0609020204030204" pitchFamily="49" charset="0"/>
              </a:rPr>
              <a:t>mauricio.garcia@itam.mx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Oficina: Pasillo de actuaría, 1er piso, Río Hondo</a:t>
            </a:r>
            <a:r>
              <a:rPr lang="es-MX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s-MX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MX" dirty="0"/>
              <a:t>Temario, página del curso y materiales</a:t>
            </a:r>
            <a:r>
              <a:rPr lang="es-MX" dirty="0">
                <a:latin typeface="Consolas" panose="020B0609020204030204" pitchFamily="49" charset="0"/>
              </a:rPr>
              <a:t>: </a:t>
            </a:r>
            <a:r>
              <a:rPr lang="es-MX" sz="2400" dirty="0">
                <a:latin typeface="Consolas" panose="020B0609020204030204" pitchFamily="49" charset="0"/>
                <a:hlinkClick r:id="rId2"/>
              </a:rPr>
              <a:t>https://github.com/mauriciogtec/reinforcementHMM2017.git</a:t>
            </a:r>
            <a:endParaRPr lang="es-MX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MX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MX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095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¿De qué es esta clase?			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12452"/>
            <a:ext cx="10515600" cy="4826448"/>
          </a:xfrm>
        </p:spPr>
        <p:txBody>
          <a:bodyPr>
            <a:normAutofit/>
          </a:bodyPr>
          <a:lstStyle/>
          <a:p>
            <a:r>
              <a:rPr lang="es-MX" dirty="0"/>
              <a:t>Esta clase está divida en dos secciones: cada una es una aplicación avanzada de las Cadenas de </a:t>
            </a:r>
            <a:r>
              <a:rPr lang="es-MX" dirty="0" err="1"/>
              <a:t>Markov</a:t>
            </a:r>
            <a:endParaRPr lang="es-MX" dirty="0"/>
          </a:p>
          <a:p>
            <a:pPr lvl="1"/>
            <a:r>
              <a:rPr lang="es-MX" dirty="0"/>
              <a:t>I: </a:t>
            </a:r>
            <a:r>
              <a:rPr lang="es-MX" dirty="0" err="1"/>
              <a:t>Reinforcement</a:t>
            </a:r>
            <a:r>
              <a:rPr lang="es-MX" dirty="0"/>
              <a:t> </a:t>
            </a:r>
            <a:r>
              <a:rPr lang="es-MX" dirty="0" err="1"/>
              <a:t>Learning</a:t>
            </a:r>
            <a:r>
              <a:rPr lang="es-MX" dirty="0"/>
              <a:t>: ~70%</a:t>
            </a:r>
          </a:p>
          <a:p>
            <a:pPr lvl="1"/>
            <a:r>
              <a:rPr lang="es-MX" dirty="0"/>
              <a:t>II: </a:t>
            </a:r>
            <a:r>
              <a:rPr lang="es-MX" dirty="0" err="1"/>
              <a:t>Hidden</a:t>
            </a:r>
            <a:r>
              <a:rPr lang="es-MX" dirty="0"/>
              <a:t> </a:t>
            </a:r>
            <a:r>
              <a:rPr lang="es-MX" dirty="0" err="1"/>
              <a:t>Markov</a:t>
            </a:r>
            <a:r>
              <a:rPr lang="es-MX" dirty="0"/>
              <a:t> </a:t>
            </a:r>
            <a:r>
              <a:rPr lang="es-MX" dirty="0" err="1"/>
              <a:t>Chain</a:t>
            </a:r>
            <a:r>
              <a:rPr lang="es-MX" dirty="0"/>
              <a:t> </a:t>
            </a:r>
            <a:r>
              <a:rPr lang="es-MX" dirty="0" err="1"/>
              <a:t>Models</a:t>
            </a:r>
            <a:r>
              <a:rPr lang="es-MX" dirty="0"/>
              <a:t> (HMM): ~30%</a:t>
            </a:r>
          </a:p>
          <a:p>
            <a:pPr lvl="1"/>
            <a:endParaRPr lang="es-MX" dirty="0"/>
          </a:p>
          <a:p>
            <a:endParaRPr lang="es-MX" dirty="0"/>
          </a:p>
        </p:txBody>
      </p:sp>
      <p:sp>
        <p:nvSpPr>
          <p:cNvPr id="4" name="AutoShape 2" descr="Image result for markov chain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0" descr="http://www-history.mcs.st-and.ac.uk/BigPictures/Markov_3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498" y="2803071"/>
            <a:ext cx="2813902" cy="333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791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http://www.maths.ed.ac.uk/~tl/images/markov_simple_empty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29964" y="2012865"/>
            <a:ext cx="4164098" cy="4164098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2865"/>
            <a:ext cx="4317322" cy="4164098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s-MX" sz="2000" dirty="0" err="1">
                <a:solidFill>
                  <a:schemeClr val="bg1"/>
                </a:solidFill>
              </a:rPr>
              <a:t>Reinforcement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Learning</a:t>
            </a:r>
            <a:r>
              <a:rPr lang="es-MX" sz="2000" dirty="0">
                <a:solidFill>
                  <a:schemeClr val="bg1"/>
                </a:solidFill>
              </a:rPr>
              <a:t> se trata de</a:t>
            </a:r>
            <a:br>
              <a:rPr lang="es-MX" sz="2000" dirty="0">
                <a:solidFill>
                  <a:schemeClr val="bg1"/>
                </a:solidFill>
              </a:rPr>
            </a:br>
            <a:r>
              <a:rPr lang="es-MX" sz="2000" dirty="0">
                <a:solidFill>
                  <a:schemeClr val="bg1"/>
                </a:solidFill>
              </a:rPr>
              <a:t>aprender a tomar decisiones a través de ensayo y error. Para eso se extienden los Procesos</a:t>
            </a:r>
            <a:br>
              <a:rPr lang="es-MX" sz="2000" dirty="0">
                <a:solidFill>
                  <a:schemeClr val="bg1"/>
                </a:solidFill>
              </a:rPr>
            </a:br>
            <a:r>
              <a:rPr lang="es-MX" sz="2000" dirty="0">
                <a:solidFill>
                  <a:schemeClr val="bg1"/>
                </a:solidFill>
              </a:rPr>
              <a:t>de </a:t>
            </a:r>
            <a:r>
              <a:rPr lang="es-MX" sz="2000" dirty="0" err="1">
                <a:solidFill>
                  <a:schemeClr val="bg1"/>
                </a:solidFill>
              </a:rPr>
              <a:t>Markov</a:t>
            </a:r>
            <a:r>
              <a:rPr lang="es-MX" sz="2000" dirty="0">
                <a:solidFill>
                  <a:schemeClr val="bg1"/>
                </a:solidFill>
              </a:rPr>
              <a:t> a Procesos </a:t>
            </a:r>
            <a:r>
              <a:rPr lang="es-MX" sz="2000" dirty="0" err="1">
                <a:solidFill>
                  <a:schemeClr val="bg1"/>
                </a:solidFill>
              </a:rPr>
              <a:t>Markovianos</a:t>
            </a:r>
            <a:r>
              <a:rPr lang="es-MX" sz="2000" dirty="0">
                <a:solidFill>
                  <a:schemeClr val="bg1"/>
                </a:solidFill>
              </a:rPr>
              <a:t> de Decisión</a:t>
            </a:r>
          </a:p>
          <a:p>
            <a:pPr>
              <a:lnSpc>
                <a:spcPct val="80000"/>
              </a:lnSpc>
            </a:pPr>
            <a:r>
              <a:rPr lang="es-MX" sz="2000" dirty="0">
                <a:solidFill>
                  <a:schemeClr val="bg1"/>
                </a:solidFill>
              </a:rPr>
              <a:t>Los </a:t>
            </a:r>
            <a:r>
              <a:rPr lang="es-MX" sz="2000" dirty="0" err="1">
                <a:solidFill>
                  <a:schemeClr val="bg1"/>
                </a:solidFill>
              </a:rPr>
              <a:t>HMMs</a:t>
            </a:r>
            <a:r>
              <a:rPr lang="es-MX" sz="2000" dirty="0">
                <a:solidFill>
                  <a:schemeClr val="bg1"/>
                </a:solidFill>
              </a:rPr>
              <a:t> se tratan de cadenas de </a:t>
            </a:r>
            <a:r>
              <a:rPr lang="es-MX" sz="2000" dirty="0" err="1">
                <a:solidFill>
                  <a:schemeClr val="bg1"/>
                </a:solidFill>
              </a:rPr>
              <a:t>Markov</a:t>
            </a:r>
            <a:r>
              <a:rPr lang="es-MX" sz="2000" dirty="0">
                <a:solidFill>
                  <a:schemeClr val="bg1"/>
                </a:solidFill>
              </a:rPr>
              <a:t> que no podemos ver, pero cuyos estados ocultos podemos adivinar observando otro grupo de estados visibles</a:t>
            </a:r>
          </a:p>
          <a:p>
            <a:pPr>
              <a:lnSpc>
                <a:spcPct val="80000"/>
              </a:lnSpc>
            </a:pPr>
            <a:r>
              <a:rPr lang="es-MX" sz="2000" dirty="0">
                <a:solidFill>
                  <a:schemeClr val="bg1"/>
                </a:solidFill>
              </a:rPr>
              <a:t>Los Procesos </a:t>
            </a:r>
            <a:r>
              <a:rPr lang="es-MX" sz="2000" dirty="0" err="1">
                <a:solidFill>
                  <a:schemeClr val="bg1"/>
                </a:solidFill>
              </a:rPr>
              <a:t>Markovianos</a:t>
            </a:r>
            <a:r>
              <a:rPr lang="es-MX" sz="2000" dirty="0">
                <a:solidFill>
                  <a:schemeClr val="bg1"/>
                </a:solidFill>
              </a:rPr>
              <a:t> de Decisión Parcialmente Observables son la unión de los dos mundos (platicaremos más sobre ellos pero no los veremos con detalle)</a:t>
            </a:r>
          </a:p>
        </p:txBody>
      </p:sp>
      <p:pic>
        <p:nvPicPr>
          <p:cNvPr id="12" name="Picture 6" descr="http://www.maths.ed.ac.uk/~tl/images/markov_simple_emp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768" y="2485032"/>
            <a:ext cx="2188577" cy="232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54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</a:t>
            </a:r>
            <a:r>
              <a:rPr lang="es-MX" dirty="0" err="1"/>
              <a:t>Poqué</a:t>
            </a:r>
            <a:r>
              <a:rPr lang="es-MX" dirty="0"/>
              <a:t> </a:t>
            </a:r>
            <a:r>
              <a:rPr lang="es-MX" dirty="0" err="1"/>
              <a:t>Markov</a:t>
            </a:r>
            <a:r>
              <a:rPr lang="es-MX" dirty="0"/>
              <a:t>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Un</a:t>
            </a:r>
            <a:r>
              <a:rPr lang="es-MX" b="1" dirty="0"/>
              <a:t> PROCESO ESTOCÁSTICO </a:t>
            </a:r>
            <a:r>
              <a:rPr lang="es-MX" dirty="0"/>
              <a:t>es </a:t>
            </a:r>
            <a:r>
              <a:rPr lang="es-MX" b="1" dirty="0"/>
              <a:t>MARKOVIANO</a:t>
            </a:r>
            <a:r>
              <a:rPr lang="es-MX" dirty="0"/>
              <a:t> si su estado actual determina los posibles estados futuros del proceso y la probabilidad de estar en ellos</a:t>
            </a:r>
          </a:p>
          <a:p>
            <a:r>
              <a:rPr lang="es-MX" dirty="0"/>
              <a:t>La mayoría de los </a:t>
            </a:r>
            <a:r>
              <a:rPr lang="es-MX" b="1" dirty="0"/>
              <a:t>SISTEMAS</a:t>
            </a:r>
            <a:r>
              <a:rPr lang="es-MX" dirty="0"/>
              <a:t> se pueden </a:t>
            </a:r>
            <a:r>
              <a:rPr lang="es-MX" b="1" dirty="0"/>
              <a:t>MODELAR </a:t>
            </a:r>
            <a:r>
              <a:rPr lang="es-MX" dirty="0" err="1"/>
              <a:t>markovianamente</a:t>
            </a:r>
            <a:endParaRPr lang="es-MX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96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combiboilersleeds.com/images/speech/speech-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" r="1" b="9229"/>
          <a:stretch/>
        </p:blipFill>
        <p:spPr bwMode="auto">
          <a:xfrm>
            <a:off x="1" y="10"/>
            <a:ext cx="6099048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landinfo.com/images/gallery/pagosa_springs-Clas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5" r="2" b="2"/>
          <a:stretch/>
        </p:blipFill>
        <p:spPr bwMode="auto">
          <a:xfrm>
            <a:off x="1" y="3429000"/>
            <a:ext cx="609904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jor-economics-program-header-clark-universit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4" r="2" b="4382"/>
          <a:stretch/>
        </p:blipFill>
        <p:spPr bwMode="auto">
          <a:xfrm>
            <a:off x="6092952" y="10"/>
            <a:ext cx="6099048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s3.amazonaws.com/digitaltrends-uploads-prod/2015/10/autonomous-driving-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5775"/>
          <a:stretch/>
        </p:blipFill>
        <p:spPr bwMode="auto">
          <a:xfrm>
            <a:off x="6092952" y="3429000"/>
            <a:ext cx="609904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notsosketchy.com/file/2016/10/click_for_more_information_about_outdoor_ches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928813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795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https://s-media-cache-ak0.pinimg.com/originals/fb/2a/76/fb2a767b5bf4ce5612353b82ed4e40b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632" y="701800"/>
            <a:ext cx="5126736" cy="529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s-MX" sz="4000"/>
              <a:t>Inteligencia Artificial</a:t>
            </a:r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es-MX" sz="2000"/>
              <a:t>También la forma en que aprendemos se puede modelar como una cadena de Markov…</a:t>
            </a:r>
          </a:p>
          <a:p>
            <a:r>
              <a:rPr lang="es-MX" sz="2000"/>
              <a:t>Muchas de las aplicaciones del curso serán a Inteligencia Artificial</a:t>
            </a:r>
          </a:p>
          <a:p>
            <a:r>
              <a:rPr lang="es-MX" sz="2000"/>
              <a:t>Esto nos da pie a entrar de lleno al mundo del Reinforcement Learning….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75641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9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40" name="Freeform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 descr="Image result for pavlov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34149" y="232012"/>
            <a:ext cx="3470385" cy="3470385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healthyinfluence.com/wordpress/wp-content/uploads/2014/10/Sheldon-Rfs-Penn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08801" y="4102100"/>
            <a:ext cx="4699316" cy="2641016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b="1" dirty="0" err="1"/>
              <a:t>Reinforcement</a:t>
            </a:r>
            <a:r>
              <a:rPr lang="es-MX" b="1" dirty="0"/>
              <a:t> </a:t>
            </a:r>
            <a:r>
              <a:rPr lang="es-MX" b="1" dirty="0" err="1"/>
              <a:t>Learning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r>
              <a:rPr lang="es-MX" sz="2000">
                <a:solidFill>
                  <a:schemeClr val="bg1"/>
                </a:solidFill>
              </a:rPr>
              <a:t>¿Qué es el reforzamiento?</a:t>
            </a:r>
          </a:p>
          <a:p>
            <a:r>
              <a:rPr lang="es-MX" sz="2000">
                <a:solidFill>
                  <a:schemeClr val="bg1"/>
                </a:solidFill>
              </a:rPr>
              <a:t>¿Cómo aprendemos?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345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9" name="Rectangle 7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ttps://images-na.ssl-images-amazon.com/images/I/51Cf8cCon8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5762" y="1174297"/>
            <a:ext cx="3270551" cy="491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4" descr="http://img02.deviantart.net/a624/i/2011/151/f/7/baby_geese_by_cory_mack-d3hpqxe.jpg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20129" y="2460878"/>
            <a:ext cx="4136674" cy="2730205"/>
          </a:xfrm>
          <a:prstGeom prst="rect">
            <a:avLst/>
          </a:prstGeom>
        </p:spPr>
      </p:pic>
      <p:sp>
        <p:nvSpPr>
          <p:cNvPr id="6161" name="Content Placeholder 6151"/>
          <p:cNvSpPr>
            <a:spLocks noGrp="1"/>
          </p:cNvSpPr>
          <p:nvPr>
            <p:ph idx="1"/>
          </p:nvPr>
        </p:nvSpPr>
        <p:spPr>
          <a:xfrm>
            <a:off x="821515" y="1078174"/>
            <a:ext cx="6204984" cy="4670506"/>
          </a:xfrm>
        </p:spPr>
        <p:txBody>
          <a:bodyPr>
            <a:normAutofit/>
          </a:bodyPr>
          <a:lstStyle/>
          <a:p>
            <a:r>
              <a:rPr lang="es-MX" sz="2400"/>
              <a:t>La mayoría de lo que vamos a prender viene de nuestro entendimiento de cómo aprenden los animales y los seres humanos	</a:t>
            </a:r>
            <a:endParaRPr lang="en-US" sz="2400" dirty="0"/>
          </a:p>
        </p:txBody>
      </p:sp>
      <p:pic>
        <p:nvPicPr>
          <p:cNvPr id="4" name="Picture 6" descr="https://s-media-cache-ak0.pinimg.com/736x/6b/47/52/6b47527fe2f25c4948be287e38ba2b1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478" y="2460878"/>
            <a:ext cx="2190872" cy="29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290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663</Words>
  <Application>Microsoft Office PowerPoint</Application>
  <PresentationFormat>Widescreen</PresentationFormat>
  <Paragraphs>72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Consolas</vt:lpstr>
      <vt:lpstr>Office Theme</vt:lpstr>
      <vt:lpstr>Reinforcement Learning &amp; HMM</vt:lpstr>
      <vt:lpstr>Contacto</vt:lpstr>
      <vt:lpstr>¿De qué es esta clase?     </vt:lpstr>
      <vt:lpstr>PowerPoint Presentation</vt:lpstr>
      <vt:lpstr>¿Poqué Markov? </vt:lpstr>
      <vt:lpstr>PowerPoint Presentation</vt:lpstr>
      <vt:lpstr>Inteligencia Artificial</vt:lpstr>
      <vt:lpstr>Reinforcement Learning</vt:lpstr>
      <vt:lpstr>PowerPoint Presentation</vt:lpstr>
      <vt:lpstr>I. El problema del Reinforcement Learning</vt:lpstr>
      <vt:lpstr>Los elementos de un problema de RL</vt:lpstr>
      <vt:lpstr>Reward vs Value</vt:lpstr>
      <vt:lpstr>PowerPoint Presentation</vt:lpstr>
      <vt:lpstr>Modelo del ambiente = PLANEACIÓN</vt:lpstr>
      <vt:lpstr>RL vs Otro tipos de aprendizaje</vt:lpstr>
      <vt:lpstr>II. Introducción a los métodos de solución: The multi-armed bandit</vt:lpstr>
      <vt:lpstr>El multi-armed bandit</vt:lpstr>
      <vt:lpstr>PowerPoint Presentation</vt:lpstr>
      <vt:lpstr>Estrategia 1: Algoritmos Greedy y ϵ-Greedy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&amp; HMM</dc:title>
  <dc:creator>Mauricio García Tec</dc:creator>
  <cp:lastModifiedBy>Mauricio García Tec</cp:lastModifiedBy>
  <cp:revision>5</cp:revision>
  <dcterms:created xsi:type="dcterms:W3CDTF">2017-01-19T21:33:26Z</dcterms:created>
  <dcterms:modified xsi:type="dcterms:W3CDTF">2017-01-27T00:08:30Z</dcterms:modified>
</cp:coreProperties>
</file>